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Platypi Medium" panose="020B0604020202020204" charset="0"/>
      <p:regular r:id="rId13"/>
    </p:embeddedFont>
    <p:embeddedFont>
      <p:font typeface="Source Serif 4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78321B-0107-4D6C-874E-E62FD59CB8EB}" v="9" dt="2025-12-04T03:50:31.8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5" d="100"/>
          <a:sy n="55" d="100"/>
        </p:scale>
        <p:origin x="-3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itanya Pothuri" userId="19da1f8a00777d41" providerId="LiveId" clId="{20F12CF5-7A15-48BB-A9CD-BCABD7777A92}"/>
    <pc:docChg chg="custSel modSld">
      <pc:chgData name="Chaitanya Pothuri" userId="19da1f8a00777d41" providerId="LiveId" clId="{20F12CF5-7A15-48BB-A9CD-BCABD7777A92}" dt="2025-12-04T03:51:12.518" v="15" actId="255"/>
      <pc:docMkLst>
        <pc:docMk/>
      </pc:docMkLst>
      <pc:sldChg chg="addSp delSp modSp mod">
        <pc:chgData name="Chaitanya Pothuri" userId="19da1f8a00777d41" providerId="LiveId" clId="{20F12CF5-7A15-48BB-A9CD-BCABD7777A92}" dt="2025-12-04T03:50:38.786" v="13" actId="478"/>
        <pc:sldMkLst>
          <pc:docMk/>
          <pc:sldMk cId="0" sldId="256"/>
        </pc:sldMkLst>
        <pc:spChg chg="add mod">
          <ac:chgData name="Chaitanya Pothuri" userId="19da1f8a00777d41" providerId="LiveId" clId="{20F12CF5-7A15-48BB-A9CD-BCABD7777A92}" dt="2025-12-04T03:49:46.060" v="4"/>
          <ac:spMkLst>
            <pc:docMk/>
            <pc:sldMk cId="0" sldId="256"/>
            <ac:spMk id="7" creationId="{F8EDDE66-0C3C-0884-C0AB-2C89BF61BD8F}"/>
          </ac:spMkLst>
        </pc:spChg>
        <pc:spChg chg="add del mod">
          <ac:chgData name="Chaitanya Pothuri" userId="19da1f8a00777d41" providerId="LiveId" clId="{20F12CF5-7A15-48BB-A9CD-BCABD7777A92}" dt="2025-12-04T03:50:38.786" v="13" actId="478"/>
          <ac:spMkLst>
            <pc:docMk/>
            <pc:sldMk cId="0" sldId="256"/>
            <ac:spMk id="8" creationId="{0DD15C1A-9304-C831-AA74-124A1F7796B1}"/>
          </ac:spMkLst>
        </pc:spChg>
      </pc:sldChg>
      <pc:sldChg chg="addSp modSp">
        <pc:chgData name="Chaitanya Pothuri" userId="19da1f8a00777d41" providerId="LiveId" clId="{20F12CF5-7A15-48BB-A9CD-BCABD7777A92}" dt="2025-12-04T03:49:48.706" v="5"/>
        <pc:sldMkLst>
          <pc:docMk/>
          <pc:sldMk cId="0" sldId="257"/>
        </pc:sldMkLst>
        <pc:spChg chg="add mod">
          <ac:chgData name="Chaitanya Pothuri" userId="19da1f8a00777d41" providerId="LiveId" clId="{20F12CF5-7A15-48BB-A9CD-BCABD7777A92}" dt="2025-12-04T03:49:48.706" v="5"/>
          <ac:spMkLst>
            <pc:docMk/>
            <pc:sldMk cId="0" sldId="257"/>
            <ac:spMk id="11" creationId="{95891227-2254-B1EA-A0D8-A08DA24A828B}"/>
          </ac:spMkLst>
        </pc:spChg>
      </pc:sldChg>
      <pc:sldChg chg="addSp modSp mod">
        <pc:chgData name="Chaitanya Pothuri" userId="19da1f8a00777d41" providerId="LiveId" clId="{20F12CF5-7A15-48BB-A9CD-BCABD7777A92}" dt="2025-12-04T03:49:37.770" v="3" actId="208"/>
        <pc:sldMkLst>
          <pc:docMk/>
          <pc:sldMk cId="0" sldId="258"/>
        </pc:sldMkLst>
        <pc:spChg chg="add mod">
          <ac:chgData name="Chaitanya Pothuri" userId="19da1f8a00777d41" providerId="LiveId" clId="{20F12CF5-7A15-48BB-A9CD-BCABD7777A92}" dt="2025-12-04T03:49:37.770" v="3" actId="208"/>
          <ac:spMkLst>
            <pc:docMk/>
            <pc:sldMk cId="0" sldId="258"/>
            <ac:spMk id="16" creationId="{B975076E-D7C3-80E5-E346-804365775263}"/>
          </ac:spMkLst>
        </pc:spChg>
      </pc:sldChg>
      <pc:sldChg chg="addSp modSp">
        <pc:chgData name="Chaitanya Pothuri" userId="19da1f8a00777d41" providerId="LiveId" clId="{20F12CF5-7A15-48BB-A9CD-BCABD7777A92}" dt="2025-12-04T03:49:56.433" v="6"/>
        <pc:sldMkLst>
          <pc:docMk/>
          <pc:sldMk cId="0" sldId="259"/>
        </pc:sldMkLst>
        <pc:spChg chg="add mod">
          <ac:chgData name="Chaitanya Pothuri" userId="19da1f8a00777d41" providerId="LiveId" clId="{20F12CF5-7A15-48BB-A9CD-BCABD7777A92}" dt="2025-12-04T03:49:56.433" v="6"/>
          <ac:spMkLst>
            <pc:docMk/>
            <pc:sldMk cId="0" sldId="259"/>
            <ac:spMk id="23" creationId="{30F3C2CD-7FF9-F25A-D454-18486171D9EA}"/>
          </ac:spMkLst>
        </pc:spChg>
      </pc:sldChg>
      <pc:sldChg chg="addSp modSp">
        <pc:chgData name="Chaitanya Pothuri" userId="19da1f8a00777d41" providerId="LiveId" clId="{20F12CF5-7A15-48BB-A9CD-BCABD7777A92}" dt="2025-12-04T03:50:06.845" v="7"/>
        <pc:sldMkLst>
          <pc:docMk/>
          <pc:sldMk cId="0" sldId="261"/>
        </pc:sldMkLst>
        <pc:spChg chg="add mod">
          <ac:chgData name="Chaitanya Pothuri" userId="19da1f8a00777d41" providerId="LiveId" clId="{20F12CF5-7A15-48BB-A9CD-BCABD7777A92}" dt="2025-12-04T03:50:06.845" v="7"/>
          <ac:spMkLst>
            <pc:docMk/>
            <pc:sldMk cId="0" sldId="261"/>
            <ac:spMk id="21" creationId="{37651C1B-B71B-DFED-D792-5E914B5B056F}"/>
          </ac:spMkLst>
        </pc:spChg>
      </pc:sldChg>
      <pc:sldChg chg="addSp modSp">
        <pc:chgData name="Chaitanya Pothuri" userId="19da1f8a00777d41" providerId="LiveId" clId="{20F12CF5-7A15-48BB-A9CD-BCABD7777A92}" dt="2025-12-04T03:50:10.850" v="8"/>
        <pc:sldMkLst>
          <pc:docMk/>
          <pc:sldMk cId="0" sldId="262"/>
        </pc:sldMkLst>
        <pc:spChg chg="add mod">
          <ac:chgData name="Chaitanya Pothuri" userId="19da1f8a00777d41" providerId="LiveId" clId="{20F12CF5-7A15-48BB-A9CD-BCABD7777A92}" dt="2025-12-04T03:50:10.850" v="8"/>
          <ac:spMkLst>
            <pc:docMk/>
            <pc:sldMk cId="0" sldId="262"/>
            <ac:spMk id="27" creationId="{B8EE75FD-FF2F-4F94-7451-9A6E00AF0B94}"/>
          </ac:spMkLst>
        </pc:spChg>
      </pc:sldChg>
      <pc:sldChg chg="addSp modSp">
        <pc:chgData name="Chaitanya Pothuri" userId="19da1f8a00777d41" providerId="LiveId" clId="{20F12CF5-7A15-48BB-A9CD-BCABD7777A92}" dt="2025-12-04T03:50:13.491" v="9"/>
        <pc:sldMkLst>
          <pc:docMk/>
          <pc:sldMk cId="0" sldId="263"/>
        </pc:sldMkLst>
        <pc:spChg chg="add mod">
          <ac:chgData name="Chaitanya Pothuri" userId="19da1f8a00777d41" providerId="LiveId" clId="{20F12CF5-7A15-48BB-A9CD-BCABD7777A92}" dt="2025-12-04T03:50:13.491" v="9"/>
          <ac:spMkLst>
            <pc:docMk/>
            <pc:sldMk cId="0" sldId="263"/>
            <ac:spMk id="23" creationId="{8F0340EC-2749-6C3E-7125-D68F4AAA46FD}"/>
          </ac:spMkLst>
        </pc:spChg>
      </pc:sldChg>
      <pc:sldChg chg="addSp modSp">
        <pc:chgData name="Chaitanya Pothuri" userId="19da1f8a00777d41" providerId="LiveId" clId="{20F12CF5-7A15-48BB-A9CD-BCABD7777A92}" dt="2025-12-04T03:50:31.896" v="12"/>
        <pc:sldMkLst>
          <pc:docMk/>
          <pc:sldMk cId="0" sldId="264"/>
        </pc:sldMkLst>
        <pc:spChg chg="add mod">
          <ac:chgData name="Chaitanya Pothuri" userId="19da1f8a00777d41" providerId="LiveId" clId="{20F12CF5-7A15-48BB-A9CD-BCABD7777A92}" dt="2025-12-04T03:50:31.896" v="12"/>
          <ac:spMkLst>
            <pc:docMk/>
            <pc:sldMk cId="0" sldId="264"/>
            <ac:spMk id="29" creationId="{E1DD60E1-F6C5-5373-251A-41EAC8BB86B6}"/>
          </ac:spMkLst>
        </pc:spChg>
      </pc:sldChg>
      <pc:sldChg chg="addSp modSp mod">
        <pc:chgData name="Chaitanya Pothuri" userId="19da1f8a00777d41" providerId="LiveId" clId="{20F12CF5-7A15-48BB-A9CD-BCABD7777A92}" dt="2025-12-04T03:51:12.518" v="15" actId="255"/>
        <pc:sldMkLst>
          <pc:docMk/>
          <pc:sldMk cId="0" sldId="265"/>
        </pc:sldMkLst>
        <pc:spChg chg="mod">
          <ac:chgData name="Chaitanya Pothuri" userId="19da1f8a00777d41" providerId="LiveId" clId="{20F12CF5-7A15-48BB-A9CD-BCABD7777A92}" dt="2025-12-04T03:51:12.518" v="15" actId="255"/>
          <ac:spMkLst>
            <pc:docMk/>
            <pc:sldMk cId="0" sldId="265"/>
            <ac:spMk id="2" creationId="{00000000-0000-0000-0000-000000000000}"/>
          </ac:spMkLst>
        </pc:spChg>
        <pc:spChg chg="add mod">
          <ac:chgData name="Chaitanya Pothuri" userId="19da1f8a00777d41" providerId="LiveId" clId="{20F12CF5-7A15-48BB-A9CD-BCABD7777A92}" dt="2025-12-04T03:50:27.802" v="11"/>
          <ac:spMkLst>
            <pc:docMk/>
            <pc:sldMk cId="0" sldId="265"/>
            <ac:spMk id="4" creationId="{B8AC5BD8-4D1A-B799-FFB4-A423B386C04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6226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HOTEL REVIEW SENTIMENT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An AI-Powered Web Application for Analyzing Customer Feedback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Course : Generative AI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Date : 4 December 2025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EDDE66-0C3C-0884-C0AB-2C89BF61BD8F}"/>
              </a:ext>
            </a:extLst>
          </p:cNvPr>
          <p:cNvSpPr/>
          <p:nvPr/>
        </p:nvSpPr>
        <p:spPr>
          <a:xfrm>
            <a:off x="12882623" y="7812911"/>
            <a:ext cx="1620455" cy="2893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33520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9600" dirty="0">
                <a:solidFill>
                  <a:srgbClr val="201B18"/>
                </a:solidFill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Thank YOU !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AC5BD8-4D1A-B799-FFB4-A423B386C04C}"/>
              </a:ext>
            </a:extLst>
          </p:cNvPr>
          <p:cNvSpPr/>
          <p:nvPr/>
        </p:nvSpPr>
        <p:spPr>
          <a:xfrm>
            <a:off x="12882623" y="7812911"/>
            <a:ext cx="1620455" cy="2893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944"/>
            <a:ext cx="56742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Meet the Innovators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2235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E. Devanth Abishay – AP23110011291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645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P. Chaitanya – AP23110011306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067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K. Srinu Reddy– AP23110011308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9489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L. Mohan – AP23110011327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3911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L. Sujith Roy – AP23110011332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0942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Project Guide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57887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ARAVIND REDDY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4067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Department : CSE-U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891227-2254-B1EA-A0D8-A08DA24A828B}"/>
              </a:ext>
            </a:extLst>
          </p:cNvPr>
          <p:cNvSpPr/>
          <p:nvPr/>
        </p:nvSpPr>
        <p:spPr>
          <a:xfrm>
            <a:off x="12882623" y="7812911"/>
            <a:ext cx="1620455" cy="2893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07619"/>
            <a:ext cx="123742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The Challenge: Unlocking Customer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07124"/>
            <a:ext cx="530566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The Problem Statement</a:t>
            </a:r>
            <a:endParaRPr lang="en-US" sz="3550" dirty="0"/>
          </a:p>
        </p:txBody>
      </p:sp>
      <p:sp>
        <p:nvSpPr>
          <p:cNvPr id="4" name="Shape 2"/>
          <p:cNvSpPr/>
          <p:nvPr/>
        </p:nvSpPr>
        <p:spPr>
          <a:xfrm>
            <a:off x="793790" y="3614261"/>
            <a:ext cx="6407944" cy="1240393"/>
          </a:xfrm>
          <a:prstGeom prst="roundRect">
            <a:avLst>
              <a:gd name="adj" fmla="val 1179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763310" y="3614261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142524" y="3871555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Hotels receive thousands of customer reviews daily across various platforms.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614261"/>
            <a:ext cx="6408063" cy="1240393"/>
          </a:xfrm>
          <a:prstGeom prst="roundRect">
            <a:avLst>
              <a:gd name="adj" fmla="val 1179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7398067" y="3614261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777282" y="3871555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Manually reading and categorizing these reviews is incredibly time-consuming and inefficient.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081468"/>
            <a:ext cx="6407944" cy="1240393"/>
          </a:xfrm>
          <a:prstGeom prst="roundRect">
            <a:avLst>
              <a:gd name="adj" fmla="val 1179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763310" y="5081468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1142524" y="533876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It’s difficult to quickly pinpoint negative feedback requiring immediate operational attention.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5081468"/>
            <a:ext cx="6408063" cy="1240393"/>
          </a:xfrm>
          <a:prstGeom prst="roundRect">
            <a:avLst>
              <a:gd name="adj" fmla="val 1179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12"/>
          <p:cNvSpPr/>
          <p:nvPr/>
        </p:nvSpPr>
        <p:spPr>
          <a:xfrm>
            <a:off x="7398067" y="5081468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7777282" y="5338763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Lack of an automated system to understand overall customer sentiment trends.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975076E-D7C3-80E5-E346-804365775263}"/>
              </a:ext>
            </a:extLst>
          </p:cNvPr>
          <p:cNvSpPr/>
          <p:nvPr/>
        </p:nvSpPr>
        <p:spPr>
          <a:xfrm>
            <a:off x="12882623" y="7812911"/>
            <a:ext cx="1620455" cy="2893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4196358" cy="30480"/>
          </a:xfrm>
          <a:prstGeom prst="rect">
            <a:avLst/>
          </a:prstGeom>
          <a:solidFill>
            <a:srgbClr val="3E25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93790" y="3196352"/>
            <a:ext cx="28498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Develop an AI model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for automated classification of reviews as Positive or Negative.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022044"/>
            <a:ext cx="4196358" cy="30480"/>
          </a:xfrm>
          <a:prstGeom prst="rect">
            <a:avLst/>
          </a:prstGeom>
          <a:solidFill>
            <a:srgbClr val="3E25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5216962" y="3196352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Create an intuitive web application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4041100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for real-time sentiment analysis.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022044"/>
            <a:ext cx="4196358" cy="30480"/>
          </a:xfrm>
          <a:prstGeom prst="rect">
            <a:avLst/>
          </a:prstGeom>
          <a:solidFill>
            <a:srgbClr val="3E25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640133" y="3196352"/>
            <a:ext cx="35942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Provide confidence scores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686770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for each sentiment prediction.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3E25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93790" y="5338763"/>
            <a:ext cx="28379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Implement a system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5829181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to store analysis history for actionable insights.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164455"/>
            <a:ext cx="6407944" cy="30480"/>
          </a:xfrm>
          <a:prstGeom prst="rect">
            <a:avLst/>
          </a:prstGeom>
          <a:solidFill>
            <a:srgbClr val="3E251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7428548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Empower hotels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to proactively improve customer satisfaction and service quality.</a:t>
            </a:r>
            <a:endParaRPr lang="en-US" sz="17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F3C2CD-7FF9-F25A-D454-18486171D9EA}"/>
              </a:ext>
            </a:extLst>
          </p:cNvPr>
          <p:cNvSpPr/>
          <p:nvPr/>
        </p:nvSpPr>
        <p:spPr>
          <a:xfrm>
            <a:off x="12882623" y="7812911"/>
            <a:ext cx="1620455" cy="2893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075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Our Solution: AI-Powered Sentiment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15809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Proposed Solution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1133951" y="4778097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 robust, full-stack web application seamlessly integrating Deep Learning capabilities with modern web development frameworks to deliver insightful sentiment analysis.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4522946"/>
            <a:ext cx="30480" cy="1599009"/>
          </a:xfrm>
          <a:prstGeom prst="rect">
            <a:avLst/>
          </a:prstGeom>
          <a:solidFill>
            <a:srgbClr val="3E2513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7458" y="486966"/>
            <a:ext cx="4411028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System Workflow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1391126"/>
            <a:ext cx="882134" cy="10585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75924" y="1567458"/>
            <a:ext cx="28176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User submits hotel review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1675924" y="1948934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through React frontend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2449711"/>
            <a:ext cx="882134" cy="105858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75924" y="2626043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FastAPI backend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1675924" y="3007519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receives the request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75924" y="3684627"/>
            <a:ext cx="2217420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Text is preprocessed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1675924" y="4066103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and tokenized</a:t>
            </a:r>
            <a:endParaRPr lang="en-US" sz="13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75924" y="4743212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Trained model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1675924" y="5124688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predicts sentiment</a:t>
            </a:r>
            <a:endParaRPr lang="en-US" sz="13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75924" y="5801797"/>
            <a:ext cx="3109436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Result with confidence score</a:t>
            </a:r>
            <a:endParaRPr lang="en-US" sz="1700" dirty="0"/>
          </a:p>
        </p:txBody>
      </p:sp>
      <p:sp>
        <p:nvSpPr>
          <p:cNvPr id="17" name="Text 10"/>
          <p:cNvSpPr/>
          <p:nvPr/>
        </p:nvSpPr>
        <p:spPr>
          <a:xfrm>
            <a:off x="1675924" y="6183273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returned to user</a:t>
            </a:r>
            <a:endParaRPr lang="en-US" sz="13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675924" y="6860381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Analysis saved</a:t>
            </a:r>
            <a:endParaRPr lang="en-US" sz="1700" dirty="0"/>
          </a:p>
        </p:txBody>
      </p:sp>
      <p:sp>
        <p:nvSpPr>
          <p:cNvPr id="20" name="Text 12"/>
          <p:cNvSpPr/>
          <p:nvPr/>
        </p:nvSpPr>
        <p:spPr>
          <a:xfrm>
            <a:off x="1675924" y="7241858"/>
            <a:ext cx="1233701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to database</a:t>
            </a:r>
            <a:endParaRPr lang="en-US" sz="13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651C1B-B71B-DFED-D792-5E914B5B056F}"/>
              </a:ext>
            </a:extLst>
          </p:cNvPr>
          <p:cNvSpPr/>
          <p:nvPr/>
        </p:nvSpPr>
        <p:spPr>
          <a:xfrm>
            <a:off x="12882623" y="7812911"/>
            <a:ext cx="1620455" cy="2893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8055" y="495181"/>
            <a:ext cx="7091958" cy="560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 &amp; Deep Learning Approach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8055" y="1504593"/>
            <a:ext cx="3589377" cy="448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Dataset Overview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628055" y="2132648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Source:</a:t>
            </a: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Comprehensive TripAdvisor Hotel Reviews.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28055" y="2482453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Size:</a:t>
            </a: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A robust dataset of 20,491 reviews.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28055" y="2832259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Features:</a:t>
            </a: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Raw review text and associated 1–5 star ratings.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28055" y="3182064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Labels:</a:t>
            </a: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Binary classification (Positive: Rating &gt; 3, Negative: Rating ≤ 3).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541776" y="1504593"/>
            <a:ext cx="6468189" cy="8972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Methodology: From Text to Prediction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7541776" y="2473523"/>
            <a:ext cx="2692003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 Preprocessing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7541776" y="2989421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Lowercase conversion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7541776" y="3339227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Special character removal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7541776" y="3689032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Stopword removal (preserving negations)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7541776" y="4038838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Tokenization (10,000 vocabulary)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7541776" y="4388644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Sequence padding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28055" y="5119687"/>
            <a:ext cx="2692003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Model Architecture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628055" y="5635585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Embedding Layer (128 dimensions)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628055" y="5985391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Bidirectional GRU (128 units)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628055" y="6335197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Global Average Pooling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628055" y="6685002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Dropout (0.3) for regularization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628055" y="7034808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Dense Layer (64 units, ReLU activation)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628055" y="7384613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Output Layer (Sigmoid activation for binary classification)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7541776" y="5119687"/>
            <a:ext cx="2692003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Training Regimen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7541776" y="5635585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Data Split:</a:t>
            </a: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70% Training, 30% Testing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7541776" y="5985391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Optimizer:</a:t>
            </a: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Adam for efficient gradient descent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7541776" y="6335197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Loss Function:</a:t>
            </a: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Binary Crossentropy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7541776" y="6685002"/>
            <a:ext cx="646818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Regularization:</a:t>
            </a:r>
            <a:r>
              <a:rPr lang="en-US" sz="140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 Early Stopping to prevent overfitting</a:t>
            </a:r>
            <a:endParaRPr lang="en-US" sz="14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8EE75FD-FF2F-4F94-7451-9A6E00AF0B94}"/>
              </a:ext>
            </a:extLst>
          </p:cNvPr>
          <p:cNvSpPr/>
          <p:nvPr/>
        </p:nvSpPr>
        <p:spPr>
          <a:xfrm>
            <a:off x="12882623" y="7812911"/>
            <a:ext cx="1620455" cy="2893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7467"/>
            <a:ext cx="115958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Our Tech Stack: Powering the Application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6322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Frontend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615327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React 19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057525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Vite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499723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Lucide React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3941921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Modern CSS (responsive design)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4357" y="196322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Backend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334357" y="261532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Python 3.10+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4357" y="305752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FastAPI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334357" y="349972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SQLAlchemy ORM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334357" y="394192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SQLite Database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334357" y="438411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Bcrypt (secure password hashing)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873496" y="196322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Machine Learning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9873496" y="261532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TensorFlow / Keras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873496" y="305752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NLTK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873496" y="349972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Pandas &amp; NumPy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9873496" y="394192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Scikit-learn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52938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Development Tools</a:t>
            </a:r>
            <a:endParaRPr lang="en-US" sz="2650" dirty="0"/>
          </a:p>
        </p:txBody>
      </p:sp>
      <p:sp>
        <p:nvSpPr>
          <p:cNvPr id="20" name="Text 18"/>
          <p:cNvSpPr/>
          <p:nvPr/>
        </p:nvSpPr>
        <p:spPr>
          <a:xfrm>
            <a:off x="793790" y="629483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Google Colab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93790" y="67370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VS Code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93790" y="71792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Git &amp; GitHub</a:t>
            </a:r>
            <a:endParaRPr lang="en-US" sz="17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0340EC-2749-6C3E-7125-D68F4AAA46FD}"/>
              </a:ext>
            </a:extLst>
          </p:cNvPr>
          <p:cNvSpPr/>
          <p:nvPr/>
        </p:nvSpPr>
        <p:spPr>
          <a:xfrm>
            <a:off x="12882623" y="7812911"/>
            <a:ext cx="1620455" cy="2893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594" y="439698"/>
            <a:ext cx="4642485" cy="499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Performance &amp; Insights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9594" y="1003340"/>
            <a:ext cx="4342328" cy="399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Model Performance Metrics</a:t>
            </a:r>
            <a:endParaRPr lang="en-US" sz="2500" dirty="0"/>
          </a:p>
        </p:txBody>
      </p:sp>
      <p:sp>
        <p:nvSpPr>
          <p:cNvPr id="4" name="Shape 2"/>
          <p:cNvSpPr/>
          <p:nvPr/>
        </p:nvSpPr>
        <p:spPr>
          <a:xfrm>
            <a:off x="559594" y="1642824"/>
            <a:ext cx="13511213" cy="2328624"/>
          </a:xfrm>
          <a:prstGeom prst="roundRect">
            <a:avLst>
              <a:gd name="adj" fmla="val 103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567214" y="1650444"/>
            <a:ext cx="13495973" cy="46267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727115" y="1753910"/>
            <a:ext cx="642437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Metric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7478911" y="1753910"/>
            <a:ext cx="642437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Value</a:t>
            </a:r>
            <a:endParaRPr lang="en-US" sz="1250" dirty="0"/>
          </a:p>
        </p:txBody>
      </p:sp>
      <p:sp>
        <p:nvSpPr>
          <p:cNvPr id="8" name="Shape 6"/>
          <p:cNvSpPr/>
          <p:nvPr/>
        </p:nvSpPr>
        <p:spPr>
          <a:xfrm>
            <a:off x="567214" y="2113121"/>
            <a:ext cx="13495973" cy="46267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27115" y="2216587"/>
            <a:ext cx="642437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Test Accuracy</a:t>
            </a:r>
            <a:endParaRPr lang="en-US" sz="1250" dirty="0"/>
          </a:p>
        </p:txBody>
      </p:sp>
      <p:sp>
        <p:nvSpPr>
          <p:cNvPr id="10" name="Text 8"/>
          <p:cNvSpPr/>
          <p:nvPr/>
        </p:nvSpPr>
        <p:spPr>
          <a:xfrm>
            <a:off x="7478911" y="2216587"/>
            <a:ext cx="642437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90%</a:t>
            </a:r>
            <a:endParaRPr lang="en-US" sz="1250" dirty="0"/>
          </a:p>
        </p:txBody>
      </p:sp>
      <p:sp>
        <p:nvSpPr>
          <p:cNvPr id="11" name="Shape 9"/>
          <p:cNvSpPr/>
          <p:nvPr/>
        </p:nvSpPr>
        <p:spPr>
          <a:xfrm>
            <a:off x="567214" y="2575798"/>
            <a:ext cx="13495973" cy="46267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727115" y="2679263"/>
            <a:ext cx="642437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AUC Score</a:t>
            </a:r>
            <a:endParaRPr lang="en-US" sz="1250" dirty="0"/>
          </a:p>
        </p:txBody>
      </p:sp>
      <p:sp>
        <p:nvSpPr>
          <p:cNvPr id="13" name="Text 11"/>
          <p:cNvSpPr/>
          <p:nvPr/>
        </p:nvSpPr>
        <p:spPr>
          <a:xfrm>
            <a:off x="7478911" y="2679263"/>
            <a:ext cx="642437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0.95</a:t>
            </a:r>
            <a:endParaRPr lang="en-US" sz="1250" dirty="0"/>
          </a:p>
        </p:txBody>
      </p:sp>
      <p:sp>
        <p:nvSpPr>
          <p:cNvPr id="14" name="Shape 12"/>
          <p:cNvSpPr/>
          <p:nvPr/>
        </p:nvSpPr>
        <p:spPr>
          <a:xfrm>
            <a:off x="567214" y="3038475"/>
            <a:ext cx="13495973" cy="46267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727115" y="3141940"/>
            <a:ext cx="642437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Precision</a:t>
            </a:r>
            <a:endParaRPr lang="en-US" sz="1250" dirty="0"/>
          </a:p>
        </p:txBody>
      </p:sp>
      <p:sp>
        <p:nvSpPr>
          <p:cNvPr id="16" name="Text 14"/>
          <p:cNvSpPr/>
          <p:nvPr/>
        </p:nvSpPr>
        <p:spPr>
          <a:xfrm>
            <a:off x="7478911" y="3141940"/>
            <a:ext cx="642437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88%</a:t>
            </a:r>
            <a:endParaRPr lang="en-US" sz="1250" dirty="0"/>
          </a:p>
        </p:txBody>
      </p:sp>
      <p:sp>
        <p:nvSpPr>
          <p:cNvPr id="17" name="Shape 15"/>
          <p:cNvSpPr/>
          <p:nvPr/>
        </p:nvSpPr>
        <p:spPr>
          <a:xfrm>
            <a:off x="567214" y="3501152"/>
            <a:ext cx="13495973" cy="46267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727115" y="3604617"/>
            <a:ext cx="642437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Recall</a:t>
            </a:r>
            <a:endParaRPr lang="en-US" sz="1250" dirty="0"/>
          </a:p>
        </p:txBody>
      </p:sp>
      <p:sp>
        <p:nvSpPr>
          <p:cNvPr id="19" name="Text 17"/>
          <p:cNvSpPr/>
          <p:nvPr/>
        </p:nvSpPr>
        <p:spPr>
          <a:xfrm>
            <a:off x="7478911" y="3604617"/>
            <a:ext cx="642437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92%</a:t>
            </a:r>
            <a:endParaRPr lang="en-US" sz="1250" dirty="0"/>
          </a:p>
        </p:txBody>
      </p:sp>
      <p:sp>
        <p:nvSpPr>
          <p:cNvPr id="20" name="Text 18"/>
          <p:cNvSpPr/>
          <p:nvPr/>
        </p:nvSpPr>
        <p:spPr>
          <a:xfrm>
            <a:off x="559594" y="4211241"/>
            <a:ext cx="3198257" cy="399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Findings</a:t>
            </a:r>
            <a:endParaRPr lang="en-US" sz="2500" dirty="0"/>
          </a:p>
        </p:txBody>
      </p:sp>
      <p:sp>
        <p:nvSpPr>
          <p:cNvPr id="21" name="Text 19"/>
          <p:cNvSpPr/>
          <p:nvPr/>
        </p:nvSpPr>
        <p:spPr>
          <a:xfrm>
            <a:off x="559594" y="4850725"/>
            <a:ext cx="13511213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Bidirectional GRU effectively captures contextual nuances from both text directions.</a:t>
            </a:r>
            <a:endParaRPr lang="en-US" sz="1250" dirty="0"/>
          </a:p>
        </p:txBody>
      </p:sp>
      <p:sp>
        <p:nvSpPr>
          <p:cNvPr id="22" name="Text 20"/>
          <p:cNvSpPr/>
          <p:nvPr/>
        </p:nvSpPr>
        <p:spPr>
          <a:xfrm>
            <a:off x="559594" y="5162431"/>
            <a:ext cx="13511213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Strategic preservation of negation words improves accuracy.</a:t>
            </a:r>
            <a:endParaRPr lang="en-US" sz="1250" dirty="0"/>
          </a:p>
        </p:txBody>
      </p:sp>
      <p:sp>
        <p:nvSpPr>
          <p:cNvPr id="23" name="Text 21"/>
          <p:cNvSpPr/>
          <p:nvPr/>
        </p:nvSpPr>
        <p:spPr>
          <a:xfrm>
            <a:off x="559594" y="5474137"/>
            <a:ext cx="13511213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 10,000-word vocabulary ensures coverage without overfitting.</a:t>
            </a:r>
            <a:endParaRPr lang="en-US" sz="1250" dirty="0"/>
          </a:p>
        </p:txBody>
      </p:sp>
      <p:sp>
        <p:nvSpPr>
          <p:cNvPr id="24" name="Text 22"/>
          <p:cNvSpPr/>
          <p:nvPr/>
        </p:nvSpPr>
        <p:spPr>
          <a:xfrm>
            <a:off x="559594" y="5785842"/>
            <a:ext cx="13511213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Strong performance on both short and long reviews.</a:t>
            </a:r>
            <a:endParaRPr lang="en-US" sz="1250" dirty="0"/>
          </a:p>
        </p:txBody>
      </p:sp>
      <p:sp>
        <p:nvSpPr>
          <p:cNvPr id="25" name="Text 23"/>
          <p:cNvSpPr/>
          <p:nvPr/>
        </p:nvSpPr>
        <p:spPr>
          <a:xfrm>
            <a:off x="559594" y="6281380"/>
            <a:ext cx="4544735" cy="399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Sample Predictions in Action</a:t>
            </a:r>
            <a:endParaRPr lang="en-US" sz="2500" dirty="0"/>
          </a:p>
        </p:txBody>
      </p:sp>
      <p:sp>
        <p:nvSpPr>
          <p:cNvPr id="26" name="Text 24"/>
          <p:cNvSpPr/>
          <p:nvPr/>
        </p:nvSpPr>
        <p:spPr>
          <a:xfrm>
            <a:off x="559594" y="6920865"/>
            <a:ext cx="13511213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“Amazing hotel! Great staff and clean rooms!” → Positive (97%)</a:t>
            </a:r>
            <a:endParaRPr lang="en-US" sz="1250" dirty="0"/>
          </a:p>
        </p:txBody>
      </p:sp>
      <p:sp>
        <p:nvSpPr>
          <p:cNvPr id="27" name="Text 25"/>
          <p:cNvSpPr/>
          <p:nvPr/>
        </p:nvSpPr>
        <p:spPr>
          <a:xfrm>
            <a:off x="559594" y="7232571"/>
            <a:ext cx="13511213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“Terrible experience. Dirty room and rude staff.” → Negative (94%)</a:t>
            </a:r>
            <a:endParaRPr lang="en-US" sz="1250" dirty="0"/>
          </a:p>
        </p:txBody>
      </p:sp>
      <p:sp>
        <p:nvSpPr>
          <p:cNvPr id="28" name="Text 26"/>
          <p:cNvSpPr/>
          <p:nvPr/>
        </p:nvSpPr>
        <p:spPr>
          <a:xfrm>
            <a:off x="559594" y="7544276"/>
            <a:ext cx="13511213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“Average hotel, nothing special.” → Negative (62%)</a:t>
            </a:r>
            <a:endParaRPr lang="en-US" sz="125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1DD60E1-F6C5-5373-251A-41EAC8BB86B6}"/>
              </a:ext>
            </a:extLst>
          </p:cNvPr>
          <p:cNvSpPr/>
          <p:nvPr/>
        </p:nvSpPr>
        <p:spPr>
          <a:xfrm>
            <a:off x="12882623" y="7812911"/>
            <a:ext cx="1620455" cy="2893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560</Words>
  <Application>Microsoft Office PowerPoint</Application>
  <PresentationFormat>Custom</PresentationFormat>
  <Paragraphs>129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Source Serif 4</vt:lpstr>
      <vt:lpstr>Arial</vt:lpstr>
      <vt:lpstr>Platypi Light</vt:lpstr>
      <vt:lpstr>Platypi Medium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Chaitanya Pothuri</cp:lastModifiedBy>
  <cp:revision>1</cp:revision>
  <dcterms:created xsi:type="dcterms:W3CDTF">2025-12-04T03:47:54Z</dcterms:created>
  <dcterms:modified xsi:type="dcterms:W3CDTF">2025-12-04T03:51:12Z</dcterms:modified>
</cp:coreProperties>
</file>